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601200" y="-2286000"/>
            <a:ext cx="5486400" cy="5486400"/>
          </a:xfrm>
          <a:prstGeom prst="ellipse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2743200" y="4572000"/>
            <a:ext cx="4572000" cy="45720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CBD5E1"/>
                </a:solidFill>
                <a:latin typeface="Calibri"/>
              </a:rPr>
              <a:t>CURS IA CLAUDE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FFFFF"/>
                </a:solidFill>
                <a:latin typeface="Calibri"/>
              </a:rPr>
              <a:t>Claude per a docents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9319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CBD5E1"/>
                </a:solidFill>
                <a:latin typeface="Calibri"/>
              </a:rPr>
              <a:t>Crea materials per a l'aula parlant amb una 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94A3B8"/>
                </a:solidFill>
                <a:latin typeface="Calibri"/>
              </a:rPr>
              <a:t>2 hores · Pràctica guiada · Per a tots els docents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Pas 4: VS Code + extensió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6" name="Oval 5"/>
          <p:cNvSpPr/>
          <p:nvPr/>
        </p:nvSpPr>
        <p:spPr>
          <a:xfrm>
            <a:off x="731520" y="1664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55448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Descarregar VS Code de code.visualstudio.com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2585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4884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Obrir VS Code → icona Extensions (Ctrl+Shift+X)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8529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74320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Buscar 'Claude Code' (la oficial d'Anthropic)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447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33756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Clicar Install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40416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3192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Ctrl+Shift+P → 'Claude Code: Login' → autoritzar al navegador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669280"/>
            <a:ext cx="10698480" cy="731520"/>
          </a:xfrm>
          <a:prstGeom prst="roundRect">
            <a:avLst/>
          </a:prstGeom>
          <a:solidFill>
            <a:srgbClr val="D1FAE5"/>
          </a:solidFill>
          <a:ln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76072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6594A"/>
                </a:solidFill>
                <a:latin typeface="Calibri"/>
              </a:rPr>
              <a:t>✓ Punt de control: tothom autenticat abans de seguir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10 / 33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2 — Primer contacte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15 minuts · La primera conversa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Crear un projecte buit: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2128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0312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Crea una carpeta al Escriptori: 'mi_primer_quizz'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7157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60604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VS Code → File → Open Folder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2186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10896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Obre Claude Code (panell lateral o Ctrl+Shift+P)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1148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40AF"/>
                </a:solidFill>
                <a:latin typeface="Calibri"/>
              </a:rPr>
              <a:t>Primera conversa — escriu al xat: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4526280"/>
            <a:ext cx="105156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Crea'm un fitxer index.html amb un títol que diga 'Hola classe!' i un paràgraf que diga el meu nom: [el teu nom]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11 / 33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2 — Slash commands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Comandes que t'estalvien temps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463040"/>
            <a:ext cx="30175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30175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86EFAC"/>
                </a:solidFill>
                <a:latin typeface="Consolas"/>
              </a:rPr>
              <a:t>/help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23360" y="146304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Mostra l'ajuda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2240280"/>
            <a:ext cx="30175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240280"/>
            <a:ext cx="30175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86EFAC"/>
                </a:solidFill>
                <a:latin typeface="Consolas"/>
              </a:rPr>
              <a:t>/model sonnet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23360" y="224028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Model ràpid · gasta poc · per a tasques rutinàries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017520"/>
            <a:ext cx="30175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017520"/>
            <a:ext cx="30175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86EFAC"/>
                </a:solidFill>
                <a:latin typeface="Consolas"/>
              </a:rPr>
              <a:t>/model opus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23360" y="301752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Model potent · gasta més · per a coses complexes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3794760"/>
            <a:ext cx="30175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3794760"/>
            <a:ext cx="30175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86EFAC"/>
                </a:solidFill>
                <a:latin typeface="Consolas"/>
              </a:rPr>
              <a:t>/clear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23360" y="379476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Comença conversa nova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572000"/>
            <a:ext cx="30175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572000"/>
            <a:ext cx="30175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86EFAC"/>
                </a:solidFill>
                <a:latin typeface="Consolas"/>
              </a:rPr>
              <a:t>/cost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23360" y="457200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Veure quant has gastat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1520" y="5669280"/>
            <a:ext cx="10698480" cy="640080"/>
          </a:xfrm>
          <a:prstGeom prst="roundRect">
            <a:avLst/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57150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92400E"/>
                </a:solidFill>
                <a:latin typeface="Calibri"/>
              </a:rPr>
              <a:t>💡 Sonnet per defecte. Opus només quan ho necessites.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12 / 33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3 — App pràctica: el quizz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L'objectiu del curs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1E40AF"/>
                </a:solidFill>
                <a:latin typeface="Calibri"/>
              </a:rPr>
              <a:t>Cada un de vosaltres farà un quizz sobre la seua matèria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377440"/>
            <a:ext cx="521208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2651760"/>
            <a:ext cx="46634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D97706"/>
                </a:solidFill>
                <a:latin typeface="Calibri"/>
              </a:rPr>
              <a:t>5 preguntes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291840"/>
            <a:ext cx="46634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amb 4 opcions cadascuna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2377440"/>
            <a:ext cx="521208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2651760"/>
            <a:ext cx="46634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D97706"/>
                </a:solidFill>
                <a:latin typeface="Calibri"/>
              </a:rPr>
              <a:t>Verd / roig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3291840"/>
            <a:ext cx="46634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destaca correctes i incorrectes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389120"/>
            <a:ext cx="521208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4663440"/>
            <a:ext cx="46634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D97706"/>
                </a:solidFill>
                <a:latin typeface="Calibri"/>
              </a:rPr>
              <a:t>Puntuació final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5303520"/>
            <a:ext cx="46634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amb missatge personalitzat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4389120"/>
            <a:ext cx="521208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4663440"/>
            <a:ext cx="46634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D97706"/>
                </a:solidFill>
                <a:latin typeface="Calibri"/>
              </a:rPr>
              <a:t>HTML estàtic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5303520"/>
            <a:ext cx="466344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funciona sense servidor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13 / 33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3 — Prompt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Copia, pega i adapta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371600"/>
            <a:ext cx="10698480" cy="484632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554480"/>
            <a:ext cx="10058400" cy="4572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Vull crear un quizz interactiu en una sola pàgina HTML amb: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• 5 preguntes amb 4 opcions cadascuna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• Quan prem Comprovar, destaca correctes en verd i incorrectes en roig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• Mostra la puntuació final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• Estètica neta, lletra gran, en valencià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• Tot en un sol fitxer (HTML+CSS+JS dins)</a:t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/>
            </a:r>
          </a:p>
          <a:p>
            <a:pPr algn="l"/>
            <a:r>
              <a:rPr sz="1800" b="0">
                <a:solidFill>
                  <a:srgbClr val="E5E7EB"/>
                </a:solidFill>
                <a:latin typeface="Consolas"/>
              </a:rPr>
              <a:t>De moment posa preguntes d'exemple. Després et passaré el contingut real.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14 / 33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3 — Iterar amb Claude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El secret: refinar amb el diàleg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3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64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155448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No t'agraden els colors? → "posa els colors més pastel"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304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19456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Vols afegir feedback? → "si encerta tot, mostra 'Excel·lent!'"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29443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83464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Et falla alguna cosa? → enganxa l'error i Claude el resol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5844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347472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Ho vols més gran? → "fes la lletra més gran, mínim 20px"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5029200"/>
            <a:ext cx="10698480" cy="118872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21208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E40AF"/>
                </a:solidFill>
                <a:latin typeface="Calibri"/>
              </a:rPr>
              <a:t>💬 Parla'l com a un becari brillant: dóna context, no només la tasca.</a:t>
            </a:r>
          </a:p>
          <a:p>
            <a:pPr algn="l"/>
            <a:r>
              <a:rPr sz="1800" b="0">
                <a:solidFill>
                  <a:srgbClr val="1E40AF"/>
                </a:solidFill>
                <a:latin typeface="Calibri"/>
              </a:rPr>
              <a:t>No cal començar de zero quan ho vols canviar.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15 / 33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3 — Fitxers de planificació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Per a apps més grans, planifica primer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828800"/>
            <a:ext cx="5212080" cy="3200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5212080" cy="7315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828800"/>
            <a:ext cx="521208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onsolas"/>
              </a:rPr>
              <a:t>PLAN.md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834640"/>
            <a:ext cx="466344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Què vols construir, fases, per què.</a:t>
            </a:r>
          </a:p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Per al teu cap i el de Claude.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828800"/>
            <a:ext cx="5212080" cy="3200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17920" y="1828800"/>
            <a:ext cx="5212080" cy="7315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17920" y="1828800"/>
            <a:ext cx="521208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onsolas"/>
              </a:rPr>
              <a:t>CLAUDE.md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2834640"/>
            <a:ext cx="466344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Instruccions permanents per al projecte:</a:t>
            </a:r>
          </a:p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estil, llengua, convencions.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39496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D97706"/>
                </a:solidFill>
                <a:latin typeface="Calibri"/>
              </a:rPr>
              <a:t>Claude llig CLAUDE.md automàticament cada conversa nova.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16 / 33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4 — El problema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15 minuts · Memòria persistent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1E40AF"/>
                </a:solidFill>
                <a:latin typeface="Calibri"/>
              </a:rPr>
              <a:t>Cada conversa amb Claude comença des de zero.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56032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1F2937"/>
                </a:solidFill>
                <a:latin typeface="Calibri"/>
              </a:rPr>
              <a:t>No recorda què vau fer ahir.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114800"/>
            <a:ext cx="10698480" cy="1828800"/>
          </a:xfrm>
          <a:prstGeom prst="round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429768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CBD5E1"/>
                </a:solidFill>
                <a:latin typeface="Calibri"/>
              </a:rPr>
              <a:t>Solució: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75488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Una carpeta de memòria que Claude llig sempre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17 / 33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4 — La carpeta memory/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463040"/>
            <a:ext cx="10698480" cy="2926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45920"/>
            <a:ext cx="1051560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86EFAC"/>
                </a:solidFill>
                <a:latin typeface="Consolas"/>
              </a:rPr>
              <a:t>~/.claude/projects/[hash]/memory/</a:t>
            </a:r>
          </a:p>
          <a:p>
            <a:pPr algn="l"/>
            <a:r>
              <a:rPr sz="1800" b="0">
                <a:solidFill>
                  <a:srgbClr val="86EFAC"/>
                </a:solidFill>
                <a:latin typeface="Consolas"/>
              </a:rPr>
              <a:t>├── MEMORY.md          ← l'índex (Claude el llig sempre)</a:t>
            </a:r>
          </a:p>
          <a:p>
            <a:pPr algn="l"/>
            <a:r>
              <a:rPr sz="1800" b="0">
                <a:solidFill>
                  <a:srgbClr val="86EFAC"/>
                </a:solidFill>
                <a:latin typeface="Consolas"/>
              </a:rPr>
              <a:t>├── feedback_*.md       ← preferències teues</a:t>
            </a:r>
          </a:p>
          <a:p>
            <a:pPr algn="l"/>
            <a:r>
              <a:rPr sz="1800" b="0">
                <a:solidFill>
                  <a:srgbClr val="86EFAC"/>
                </a:solidFill>
                <a:latin typeface="Consolas"/>
              </a:rPr>
              <a:t>├── projecte_*.md       ← context dels teus projectes</a:t>
            </a:r>
          </a:p>
          <a:p>
            <a:pPr algn="l"/>
            <a:r>
              <a:rPr sz="1800" b="0">
                <a:solidFill>
                  <a:srgbClr val="86EFAC"/>
                </a:solidFill>
                <a:latin typeface="Consolas"/>
              </a:rPr>
              <a:t>└── reference_*.md      ← com accedir a recursos externs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4663440"/>
            <a:ext cx="10698480" cy="1554480"/>
          </a:xfrm>
          <a:prstGeom prst="roundRect">
            <a:avLst/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7548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6B7280"/>
                </a:solidFill>
                <a:latin typeface="Calibri"/>
              </a:rPr>
              <a:t>Exemple de prompt per crear una memòria: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21208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"Recorda que sóc professor de Música a l'IES Maria Rúbies"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18 / 33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4 — Multi-dispositiu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Treballeu a casa i al centre? Solució: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Truc: posar la carpeta dins MEGA / OneDrive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3957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28600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Mou la carpeta ~/.claude/projects/ dins MEGA / OneDrive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30358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92608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Crea un enllaç simbòlic des de la ubicació original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6758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56616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Repeteix-ho a l'altre dispositiu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43159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20624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Resultat: parles a casa, continues al centre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029200"/>
            <a:ext cx="10698480" cy="91440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512064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9CA3AF"/>
                </a:solidFill>
                <a:latin typeface="Consolas"/>
              </a:rPr>
              <a:t>Windows (símbol del sistema com a admin):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54406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mklink /D "C:\Users\TU\.claude\projects" "C:\Users\TU\OneDrive\claude_projects"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19 / 33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Què aprendrem hui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Objectius del curs</a:t>
            </a:r>
          </a:p>
        </p:txBody>
      </p:sp>
      <p:sp>
        <p:nvSpPr>
          <p:cNvPr id="6" name="Oval 5"/>
          <p:cNvSpPr/>
          <p:nvPr/>
        </p:nvSpPr>
        <p:spPr>
          <a:xfrm>
            <a:off x="731520" y="15727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463040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Entendre què és Claude i en què es diferencia d'altres IA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139696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029968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Tindre Claude Code instal·lat i funcionant al teu portàtil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706624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596896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Crear una app web (un quizz!) parlant amb Claude en llenguatge natural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273552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163824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Gestionar fitxers de planificació per dirigir el treball de Claude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384048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730752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Configurar memòria persistent sincronitzada entre dispositius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4074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297680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Saber què són els MCP i quins poden ser útils a la teua aula</a:t>
            </a:r>
          </a:p>
        </p:txBody>
      </p:sp>
      <p:sp>
        <p:nvSpPr>
          <p:cNvPr id="18" name="Oval 17"/>
          <p:cNvSpPr/>
          <p:nvPr/>
        </p:nvSpPr>
        <p:spPr>
          <a:xfrm>
            <a:off x="731520" y="4974336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864608"/>
            <a:ext cx="10515600" cy="7498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(Opcional) Tindre una idea bàsica de com Claude treballa amb un servidor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 / 33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5 — Què són els MCP?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10 minuts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MCP = Model Context Protocol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2880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40AF"/>
                </a:solidFill>
                <a:latin typeface="Calibri"/>
              </a:rPr>
              <a:t>Imagina Claude com un mòbil sense apps.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4320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D97706"/>
                </a:solidFill>
                <a:latin typeface="Calibri"/>
              </a:rPr>
              <a:t>Els MCP són les apps que li instal·les.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02336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Cadascun li dóna una capacitat nova:</a:t>
            </a:r>
          </a:p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llegir el teu Drive, redactar correus, dissenyar a Canva...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20 / 33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5 — MCPs útils per a docents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Filesystem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219456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Treballa amb una carpeta concreta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1772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4924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Google Drive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49240" y="219456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Llegeix i resumeix els teus documents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5256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Gmail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52560" y="219456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Redacta correus per tu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Canva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384048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Crea i edita disenys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43484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61772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924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SQLite / Postgres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49240" y="384048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Treballa amb bases de dades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13816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2104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200" b="0">
                <a:solidFill>
                  <a:srgbClr val="D97706"/>
                </a:solidFill>
                <a:latin typeface="Calibri"/>
              </a:rPr>
              <a:t>🎮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256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Blender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52560" y="3840480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Modelatge 3D per llenguatge natural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0292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D97706"/>
                </a:solidFill>
                <a:latin typeface="Calibri"/>
              </a:rPr>
              <a:t>Catàleg complet: modelcontextprotocol.io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21 / 33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5 — I què són els Skills?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Capacitats que Claude carrega quan les necessita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Els Skills són com 'plugins d'experiència' per a Claude: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304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9456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Cada skill ensenya a Claude com fer una tasca específica bé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8529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74320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S'invoquen amb una comanda /&lt;nom_skill&gt;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4015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29184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També s'activen automàticament quan detecten que pots necessitar-los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3950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84048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Diferent dels MCP: MCP = serveis externs · Skills = expertesa interna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937760"/>
            <a:ext cx="10698480" cy="1280160"/>
          </a:xfrm>
          <a:prstGeom prst="roundRect">
            <a:avLst/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0749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MCP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548640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F2937"/>
                </a:solidFill>
                <a:latin typeface="Calibri"/>
              </a:rPr>
              <a:t>Connecta Claude amb serveis (Drive, Gmail, Canva...)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50749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D97706"/>
                </a:solidFill>
                <a:latin typeface="Calibri"/>
              </a:rPr>
              <a:t>Skills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548640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F2937"/>
                </a:solidFill>
                <a:latin typeface="Calibri"/>
              </a:rPr>
              <a:t>Capacitats internes per fer bé tasques concretes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22 / 33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5 — Skills útils per a docents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/init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219456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Crea CLAUDE.md al teu projecte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1772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4924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/review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49240" y="219456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Revisa el codi del teu projecte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55448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16916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52560" y="173736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/update-config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52560" y="219456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Configura permisos i hooks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/find-skills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384048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Descobreix més skills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43484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61772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📺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924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orbys-touchscreen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49240" y="384048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Adapta apps a pissarres digitals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138160" y="3200400"/>
            <a:ext cx="3566160" cy="14630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21040" y="33375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800" b="0">
                <a:solidFill>
                  <a:srgbClr val="D97706"/>
                </a:solidFill>
                <a:latin typeface="Calibri"/>
              </a:rPr>
              <a:t>🎨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2560" y="3383280"/>
            <a:ext cx="24688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40AF"/>
                </a:solidFill>
                <a:latin typeface="Consolas"/>
              </a:rPr>
              <a:t>ui-ux-pro-max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52560" y="3840480"/>
            <a:ext cx="24688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F2937"/>
                </a:solidFill>
                <a:latin typeface="Calibri"/>
              </a:rPr>
              <a:t>Disseny visual professional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0292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D97706"/>
                </a:solidFill>
                <a:latin typeface="Calibri"/>
              </a:rPr>
              <a:t>💡 /find-skills t'ajuda a descobrir-ne més en qualsevol moment.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23 / 33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6 — Servidor AWS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10 minuts · Visió ràpida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40AF"/>
                </a:solidFill>
                <a:latin typeface="Calibri"/>
              </a:rPr>
              <a:t>Un servidor AWS és un ordinador a internet.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37744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Hi pots posar les teues apps perquè els alumnes hi accedisquen.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37673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Pocs euros al mes (o gratis el primer any)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43159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420624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Claude pot pujar fitxers, configurar Apache, gestionar SSL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48646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475488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Tot per llenguatge natural — sense tocar codi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24 / 33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6 — Demo: Claude desplega una app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Què veurem en directe: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2304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19456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Obrir Claude Code en un projecte amb accés SSH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8986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78892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Demanar: 'Puja el quizz al servidor i fes-lo accessible per [URL]'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34930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338328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Claude executa SSH, copia fitxers, configura Apache, ho prova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40873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3977640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Obrim la URL al navegador i ja funciona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349240"/>
            <a:ext cx="105156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92400E"/>
                </a:solidFill>
                <a:latin typeface="Calibri"/>
              </a:rPr>
              <a:t>⚠ Requereix configuració prèvia + cost. Si vols aprofundir, queda't 15 minuts més.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25 / 33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7 — Tancament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Què hem aconseguit en 2 hores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7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64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155448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1F2937"/>
                </a:solidFill>
                <a:latin typeface="Calibri"/>
              </a:rPr>
              <a:t>Instal·lat Claude Code al teu portàtil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4414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33172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1F2937"/>
                </a:solidFill>
                <a:latin typeface="Calibri"/>
              </a:rPr>
              <a:t>Creat un quizz funcional sobre la teua matèria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32186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310896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1F2937"/>
                </a:solidFill>
                <a:latin typeface="Calibri"/>
              </a:rPr>
              <a:t>Vist com gestionar memòria persistent i sincronitzar entre dispositius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9959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388620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1F2937"/>
                </a:solidFill>
                <a:latin typeface="Calibri"/>
              </a:rPr>
              <a:t>Conegut els MCP i el potencial dels servidors propis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349240"/>
            <a:ext cx="1051560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No és màgia. És pràctica. I ja la tens.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26 / 33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Recursos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Per a continuar aprenent a casa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554480"/>
            <a:ext cx="48463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55448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docs.claude.com/en/docs/claude-code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155448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Documentació oficial de Claude Code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331720"/>
            <a:ext cx="48463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33172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modelcontextprotocol.io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233172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Catàleg de MCPs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108960"/>
            <a:ext cx="48463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10896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pages.github.com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10896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Allotjament gratuït per a apps estàtiques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3886200"/>
            <a:ext cx="48463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388620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nodejs.org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88620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Node.js (LTS)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4663440"/>
            <a:ext cx="4846320" cy="64008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466344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86EFAC"/>
                </a:solidFill>
                <a:latin typeface="Consolas"/>
              </a:rPr>
              <a:t>anthropic.com/learn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66344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Cursos oficials d'Anthropic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27 / 33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Idees per a la teua aula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Què pots crear amb Claude</a:t>
            </a:r>
          </a:p>
        </p:txBody>
      </p:sp>
      <p:sp>
        <p:nvSpPr>
          <p:cNvPr id="6" name="Oval 5"/>
          <p:cNvSpPr/>
          <p:nvPr/>
        </p:nvSpPr>
        <p:spPr>
          <a:xfrm>
            <a:off x="731520" y="169164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5544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Quizz interactiu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28600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488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Targetes de memòria (flashcards)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88036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7432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Cronòmetre per a exàmens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47472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3375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Roda d'alumnes aleatòria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406908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319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Generador d'horaris</a:t>
            </a:r>
          </a:p>
        </p:txBody>
      </p:sp>
      <p:sp>
        <p:nvSpPr>
          <p:cNvPr id="16" name="Oval 15"/>
          <p:cNvSpPr/>
          <p:nvPr/>
        </p:nvSpPr>
        <p:spPr>
          <a:xfrm>
            <a:off x="6400800" y="169164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766560" y="15544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Mapa interactiu (geografia, història)</a:t>
            </a:r>
          </a:p>
        </p:txBody>
      </p:sp>
      <p:sp>
        <p:nvSpPr>
          <p:cNvPr id="18" name="Oval 17"/>
          <p:cNvSpPr/>
          <p:nvPr/>
        </p:nvSpPr>
        <p:spPr>
          <a:xfrm>
            <a:off x="6400800" y="228600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766560" y="21488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Línia del temps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0" y="288036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66560" y="27432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Calculadora específica</a:t>
            </a:r>
          </a:p>
        </p:txBody>
      </p:sp>
      <p:sp>
        <p:nvSpPr>
          <p:cNvPr id="22" name="Oval 21"/>
          <p:cNvSpPr/>
          <p:nvPr/>
        </p:nvSpPr>
        <p:spPr>
          <a:xfrm>
            <a:off x="6400800" y="347472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6560" y="33375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Joc d'aparellar paraules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0" y="4069080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66560" y="39319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Generador d'exercicis aleatoris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28 / 33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Consideracions importants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Privacitat i ètica</a:t>
            </a:r>
          </a:p>
        </p:txBody>
      </p:sp>
      <p:sp>
        <p:nvSpPr>
          <p:cNvPr id="6" name="Oval 5"/>
          <p:cNvSpPr/>
          <p:nvPr/>
        </p:nvSpPr>
        <p:spPr>
          <a:xfrm>
            <a:off x="731520" y="17556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64592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NO introduir dades personals d'alumnes (DNI, notes, dades sensibles)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5328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42316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Si has de processar fitxers amb dades, anonimitza'ls primer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33101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20040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Els materials que generes són teus per a usar a classe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40873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97764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Indica que han sigut generats amb assistència d'IA si els publiques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48646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754880"/>
            <a:ext cx="1051560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F2937"/>
                </a:solidFill>
                <a:latin typeface="Calibri"/>
              </a:rPr>
              <a:t>Pensa com vols permetre l'ús de Claude pels alumnes (i avaluar-ho)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29 / 33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Estructura del curs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2 hores · 8 blocs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10698480" cy="5029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#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37160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Bloc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80960" y="137160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Durada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52560" y="137160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Format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874520"/>
            <a:ext cx="10698480" cy="50292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87452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187452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Benvinguda i comprovacions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80960" y="187452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5'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187452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Xerrada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37744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237744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Què és Claude + instal·lació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237744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25'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52560" y="237744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Pràctica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880360"/>
            <a:ext cx="10698480" cy="50292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288036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288036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Primer contacte amb Claude Code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80960" y="288036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15'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52560" y="28803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Pràctica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38328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63040" y="338328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App pràctica: quizz HTML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80960" y="338328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25'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2560" y="338328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Pràctica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" y="3886200"/>
            <a:ext cx="10698480" cy="50292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388620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63040" y="388620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Memòria centralitzada + multi-dispositiu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388620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15'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52560" y="388620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Demo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438912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63040" y="438912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MCPs i Skills — capacitats extra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438912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15'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52560" y="438912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Demo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1520" y="4892040"/>
            <a:ext cx="10698480" cy="50292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31520" y="489204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463040" y="489204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AWS — visió ràpida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680960" y="489204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10'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52560" y="489204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Demo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1520" y="539496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463040" y="539496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Tancament i Q&amp;A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80960" y="539496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5'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052560" y="53949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1F2937"/>
                </a:solidFill>
                <a:latin typeface="Calibri"/>
              </a:rPr>
              <a:t>Xerrada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1520" y="5897880"/>
            <a:ext cx="10698480" cy="50292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731520" y="5897880"/>
            <a:ext cx="7315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D97706"/>
                </a:solidFill>
                <a:latin typeface="Calibri"/>
              </a:rPr>
              <a:t>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63040" y="5897880"/>
            <a:ext cx="6217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D97706"/>
                </a:solidFill>
                <a:latin typeface="Calibri"/>
              </a:rPr>
              <a:t>Opcional: AWS detallat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80960" y="5897880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D97706"/>
                </a:solidFill>
                <a:latin typeface="Calibri"/>
              </a:rPr>
              <a:t>+15'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052560" y="589788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D97706"/>
                </a:solidFill>
                <a:latin typeface="Calibri"/>
              </a:rPr>
              <a:t>Demo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 / 33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Pròxims passos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On anar a partir d'ara</a:t>
            </a:r>
          </a:p>
        </p:txBody>
      </p:sp>
      <p:sp>
        <p:nvSpPr>
          <p:cNvPr id="6" name="Oval 5"/>
          <p:cNvSpPr/>
          <p:nvPr/>
        </p:nvSpPr>
        <p:spPr>
          <a:xfrm>
            <a:off x="731520" y="17556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64592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Practica creant petits projectes a casa (calculadora, llista...)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4871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3774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Mira els fitxers HANDOUT i RECURSOS que t'enviarem per correu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32186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10896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Apunta't al curs avançat (3h) sobre MCP i AWS reals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950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84048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Comparteix dubtes al canal de seguiment del curs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5029200"/>
            <a:ext cx="10698480" cy="1188720"/>
          </a:xfrm>
          <a:prstGeom prst="round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16636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Demà a primera hora: prova de fer una cosa petita.</a:t>
            </a:r>
          </a:p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La fricció més gran és no començar.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30 / 33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1828800" y="-1828800"/>
            <a:ext cx="4572000" cy="45720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144000" y="3657600"/>
            <a:ext cx="4572000" cy="4572000"/>
          </a:xfrm>
          <a:prstGeom prst="ellipse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Calibri"/>
              </a:rPr>
              <a:t>Preguntes?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0">
                <a:solidFill>
                  <a:srgbClr val="CBD5E1"/>
                </a:solidFill>
                <a:latin typeface="Calibri"/>
              </a:rPr>
              <a:t>Gràcies per vindre.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179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94A3B8"/>
                </a:solidFill>
                <a:latin typeface="Calibri"/>
              </a:rPr>
              <a:t>Qui vulga, queda't 15 minuts més per a AWS detallat (Bloc 8).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8 (opcional) — AWS detallat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Per als curiosos · 15 min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6B72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OPCIONAL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64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1554480"/>
            <a:ext cx="105156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Què és una EC2 (la màquina virtual a AWS)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3500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240280"/>
            <a:ext cx="105156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Claus SSH .pem i com guardar-les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30358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926080"/>
            <a:ext cx="105156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Apache + virtual hosts + SSL Let's Encrypt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7216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3611880"/>
            <a:ext cx="105156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Demo completa: Claude desplega una app i la fa accessible per HTTPS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4937760"/>
            <a:ext cx="10698480" cy="1280160"/>
          </a:xfrm>
          <a:prstGeom prst="roundRect">
            <a:avLst/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507492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40AF"/>
                </a:solidFill>
                <a:latin typeface="Calibri"/>
              </a:rPr>
              <a:t>Alternatives més senzilles: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48640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1E40AF"/>
                </a:solidFill>
                <a:latin typeface="Calibri"/>
              </a:rPr>
              <a:t>GitHub Pages · Netlify · Vercel — tots gratis i sense AWS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32 / 33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1E40AF"/>
                </a:solidFill>
                <a:latin typeface="Calibri"/>
              </a:rPr>
              <a:t>Curs IA Claude per a docents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0">
                <a:solidFill>
                  <a:srgbClr val="1F2937"/>
                </a:solidFill>
                <a:latin typeface="Calibri"/>
              </a:rPr>
              <a:t>Materials disponibles a la carpeta CURS_IA del centre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5720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>
                <a:solidFill>
                  <a:srgbClr val="6B7280"/>
                </a:solidFill>
                <a:latin typeface="Calibri"/>
              </a:rPr>
              <a:t>Generat amb assistència de Claude ·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0 — Comprovacions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5 min · Tothom preparat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1E40AF"/>
                </a:solidFill>
                <a:latin typeface="Calibri"/>
              </a:rPr>
              <a:t>Abans de començar:</a:t>
            </a:r>
          </a:p>
        </p:txBody>
      </p:sp>
      <p:sp>
        <p:nvSpPr>
          <p:cNvPr id="8" name="Oval 7"/>
          <p:cNvSpPr/>
          <p:nvPr/>
        </p:nvSpPr>
        <p:spPr>
          <a:xfrm>
            <a:off x="731520" y="2304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9456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Tens portàtil amb permisos d'administrador?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9443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83464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Estàs connectat al wifi?</a:t>
            </a:r>
          </a:p>
        </p:txBody>
      </p:sp>
      <p:sp>
        <p:nvSpPr>
          <p:cNvPr id="12" name="Oval 11"/>
          <p:cNvSpPr/>
          <p:nvPr/>
        </p:nvSpPr>
        <p:spPr>
          <a:xfrm>
            <a:off x="731520" y="35844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47472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Tens un correu personal a mà (millor que el del centre)?</a:t>
            </a:r>
          </a:p>
        </p:txBody>
      </p:sp>
      <p:sp>
        <p:nvSpPr>
          <p:cNvPr id="14" name="Oval 13"/>
          <p:cNvSpPr/>
          <p:nvPr/>
        </p:nvSpPr>
        <p:spPr>
          <a:xfrm>
            <a:off x="731520" y="42245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114800"/>
            <a:ext cx="10515600" cy="82295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Si no tens portàtil → empareix-te amb un company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4 / 33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Què és Claude?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Claude és una IA generativa d'Anthropic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77440"/>
            <a:ext cx="338328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2377440"/>
            <a:ext cx="3383280" cy="64008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2316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Claude.ai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200400"/>
            <a:ext cx="301752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Xat web,</a:t>
            </a:r>
          </a:p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com ChatGPT.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480560"/>
            <a:ext cx="30175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Per a converses i tasques puntuals.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89120" y="2377440"/>
            <a:ext cx="338328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89120" y="2377440"/>
            <a:ext cx="3383280" cy="64008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242316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Claude Pro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00400"/>
            <a:ext cx="301752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Subscripció</a:t>
            </a:r>
          </a:p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20 €/mes.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4480560"/>
            <a:ext cx="30175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Accés il·limitat al millor model.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46720" y="2377440"/>
            <a:ext cx="3383280" cy="32004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46720" y="2377440"/>
            <a:ext cx="3383280" cy="64008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46720" y="242316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Claude Code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3200400"/>
            <a:ext cx="301752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Treballa als</a:t>
            </a:r>
          </a:p>
          <a:p>
            <a:pPr algn="ctr"/>
            <a:r>
              <a:rPr sz="1800" b="1">
                <a:solidFill>
                  <a:srgbClr val="1F2937"/>
                </a:solidFill>
                <a:latin typeface="Calibri"/>
              </a:rPr>
              <a:t>teus fitxers.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4480560"/>
            <a:ext cx="30175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El que farem servir hui.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2377440"/>
            <a:ext cx="3383280" cy="64008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046720" y="242316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Claude Code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5 / 33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Pla d'instal·lació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D5E1"/>
                </a:solidFill>
                <a:latin typeface="Calibri"/>
              </a:rPr>
              <a:t>5 passos en 25 minuts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63040"/>
            <a:ext cx="777240" cy="77724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77724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46304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Crear compte a Anthropic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1920240"/>
            <a:ext cx="9144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onsolas"/>
              </a:rPr>
              <a:t>console.anthropic.com · 5 € de regal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2423160"/>
            <a:ext cx="777240" cy="77724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423160"/>
            <a:ext cx="77724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242316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Instal·lar Node.js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2880360"/>
            <a:ext cx="9144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onsolas"/>
              </a:rPr>
              <a:t>nodejs.org · versió LTS</a:t>
            </a:r>
          </a:p>
        </p:txBody>
      </p:sp>
      <p:sp>
        <p:nvSpPr>
          <p:cNvPr id="15" name="Oval 14"/>
          <p:cNvSpPr/>
          <p:nvPr/>
        </p:nvSpPr>
        <p:spPr>
          <a:xfrm>
            <a:off x="731520" y="3383280"/>
            <a:ext cx="777240" cy="77724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383280"/>
            <a:ext cx="77724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338328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Instal·lar Claude Code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3840480"/>
            <a:ext cx="9144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onsolas"/>
              </a:rPr>
              <a:t>npm install -g @anthropic-ai/claude-code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343400"/>
            <a:ext cx="777240" cy="77724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343400"/>
            <a:ext cx="77724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28800" y="434340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Instal·lar VS Code + extensió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4800600"/>
            <a:ext cx="9144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onsolas"/>
              </a:rPr>
              <a:t>code.visualstudio.com</a:t>
            </a:r>
          </a:p>
        </p:txBody>
      </p:sp>
      <p:sp>
        <p:nvSpPr>
          <p:cNvPr id="23" name="Oval 22"/>
          <p:cNvSpPr/>
          <p:nvPr/>
        </p:nvSpPr>
        <p:spPr>
          <a:xfrm>
            <a:off x="731520" y="5303520"/>
            <a:ext cx="777240" cy="77724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303520"/>
            <a:ext cx="77724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530352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F2937"/>
                </a:solidFill>
                <a:latin typeface="Calibri"/>
              </a:rPr>
              <a:t>Login i prova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760720"/>
            <a:ext cx="9144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onsolas"/>
              </a:rPr>
              <a:t>Ctrl+Shift+P → Claude Code: Login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6 / 33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Pas 1: Compte + 5€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1E40AF"/>
                </a:solidFill>
                <a:latin typeface="Calibri"/>
              </a:rPr>
              <a:t>Anar a console.anthropic.com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230428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19456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Sign up amb un correu PERSONAL (no el del centre)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8072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69748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Confirmar el correu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33101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320040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Settings → Plans &amp; Billing → comprovar els crèdits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81304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97280" y="370332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Settings → API Keys → Create Key</a:t>
            </a:r>
          </a:p>
        </p:txBody>
      </p:sp>
      <p:sp>
        <p:nvSpPr>
          <p:cNvPr id="15" name="Oval 14"/>
          <p:cNvSpPr/>
          <p:nvPr/>
        </p:nvSpPr>
        <p:spPr>
          <a:xfrm>
            <a:off x="731520" y="43159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4206240"/>
            <a:ext cx="1051560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COPIAR la clau (sk-ant-...) i guardar-la en lloc segur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5120640"/>
            <a:ext cx="10698480" cy="1097280"/>
          </a:xfrm>
          <a:prstGeom prst="roundRect">
            <a:avLst/>
          </a:prstGeom>
          <a:solidFill>
            <a:srgbClr val="FEF3C7"/>
          </a:solidFill>
          <a:ln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21208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92400E"/>
                </a:solidFill>
                <a:latin typeface="Calibri"/>
              </a:rPr>
              <a:t>⚠ Avís: la clau API és com una contrasenya. No compartir, no pujar a GitHub.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7 / 33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Pas 2: Node.js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Anar a nodejs.org i descarregar la versió LTS (la verda)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239572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28600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Executar l'instal·lador (.msi a Windows)</a:t>
            </a:r>
          </a:p>
        </p:txBody>
      </p:sp>
      <p:sp>
        <p:nvSpPr>
          <p:cNvPr id="9" name="Oval 8"/>
          <p:cNvSpPr/>
          <p:nvPr/>
        </p:nvSpPr>
        <p:spPr>
          <a:xfrm>
            <a:off x="731520" y="294436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283464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Acceptar totes les opcions per defecte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" y="3493008"/>
            <a:ext cx="164592" cy="164592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3383280"/>
            <a:ext cx="105156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1F2937"/>
                </a:solidFill>
                <a:latin typeface="Calibri"/>
              </a:rPr>
              <a:t>Reiniciar el terminal (o l'ordinador)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2976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F2937"/>
                </a:solidFill>
                <a:latin typeface="Calibri"/>
              </a:rPr>
              <a:t>Comprovació al terminal: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754880"/>
            <a:ext cx="10698480" cy="91440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493776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86EFAC"/>
                </a:solidFill>
                <a:latin typeface="Consolas"/>
              </a:rPr>
              <a:t>node --version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8 / 33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Bloc 1 — Pas 3: Claude Code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332720" y="228600"/>
            <a:ext cx="1554480" cy="50292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BLOC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E40AF"/>
                </a:solidFill>
                <a:latin typeface="Calibri"/>
              </a:rPr>
              <a:t>Una sola comanda al terminal: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103120"/>
            <a:ext cx="10698480" cy="91440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28600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86EFAC"/>
                </a:solidFill>
                <a:latin typeface="Consolas"/>
              </a:rPr>
              <a:t>npm install -g @anthropic-ai/claude-code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3832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Esperar 1-2 minuts. Si veus warnings, és normal.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1148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F2937"/>
                </a:solidFill>
                <a:latin typeface="Calibri"/>
              </a:rPr>
              <a:t>Comprovació: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4572000"/>
            <a:ext cx="10698480" cy="914400"/>
          </a:xfrm>
          <a:prstGeom prst="round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475488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86EFAC"/>
                </a:solidFill>
                <a:latin typeface="Consolas"/>
              </a:rPr>
              <a:t>claude --version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6692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Errors típics: obrir terminal com a admin · usar cmd en lloc de PowerShell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4465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7280"/>
                </a:solidFill>
                <a:latin typeface="Calibri"/>
              </a:rPr>
              <a:t>Curs IA Claude per a docents ·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4652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9 / 33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